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3" r:id="rId7"/>
    <p:sldId id="261" r:id="rId8"/>
    <p:sldId id="267" r:id="rId9"/>
    <p:sldId id="272" r:id="rId10"/>
    <p:sldId id="260" r:id="rId11"/>
    <p:sldId id="266" r:id="rId12"/>
    <p:sldId id="275" r:id="rId13"/>
    <p:sldId id="268" r:id="rId14"/>
    <p:sldId id="270" r:id="rId15"/>
    <p:sldId id="305" r:id="rId16"/>
    <p:sldId id="304" r:id="rId17"/>
    <p:sldId id="274" r:id="rId18"/>
    <p:sldId id="259" r:id="rId19"/>
    <p:sldId id="269" r:id="rId20"/>
    <p:sldId id="278" r:id="rId21"/>
    <p:sldId id="271" r:id="rId22"/>
    <p:sldId id="315" r:id="rId23"/>
    <p:sldId id="339" r:id="rId24"/>
    <p:sldId id="340" r:id="rId25"/>
    <p:sldId id="341" r:id="rId26"/>
    <p:sldId id="352" r:id="rId27"/>
    <p:sldId id="353" r:id="rId28"/>
    <p:sldId id="281" r:id="rId29"/>
    <p:sldId id="276" r:id="rId30"/>
    <p:sldId id="258" r:id="rId31"/>
    <p:sldId id="297" r:id="rId32"/>
    <p:sldId id="296" r:id="rId33"/>
    <p:sldId id="292" r:id="rId34"/>
    <p:sldId id="325" r:id="rId35"/>
    <p:sldId id="299" r:id="rId36"/>
    <p:sldId id="327" r:id="rId37"/>
    <p:sldId id="301" r:id="rId38"/>
    <p:sldId id="307" r:id="rId39"/>
    <p:sldId id="298" r:id="rId40"/>
    <p:sldId id="306" r:id="rId41"/>
    <p:sldId id="310" r:id="rId42"/>
    <p:sldId id="308" r:id="rId43"/>
    <p:sldId id="324" r:id="rId44"/>
    <p:sldId id="314" r:id="rId45"/>
    <p:sldId id="328" r:id="rId46"/>
    <p:sldId id="329" r:id="rId47"/>
    <p:sldId id="330" r:id="rId48"/>
    <p:sldId id="348" r:id="rId49"/>
    <p:sldId id="331" r:id="rId50"/>
    <p:sldId id="333" r:id="rId51"/>
    <p:sldId id="334" r:id="rId52"/>
    <p:sldId id="332" r:id="rId53"/>
    <p:sldId id="336" r:id="rId54"/>
    <p:sldId id="338" r:id="rId55"/>
    <p:sldId id="337" r:id="rId56"/>
    <p:sldId id="343" r:id="rId57"/>
    <p:sldId id="342" r:id="rId58"/>
    <p:sldId id="344" r:id="rId59"/>
    <p:sldId id="345" r:id="rId60"/>
    <p:sldId id="346" r:id="rId61"/>
    <p:sldId id="347" r:id="rId62"/>
    <p:sldId id="350" r:id="rId63"/>
    <p:sldId id="349" r:id="rId64"/>
    <p:sldId id="351" r:id="rId65"/>
    <p:sldId id="317" r:id="rId66"/>
    <p:sldId id="311" r:id="rId67"/>
    <p:sldId id="323" r:id="rId68"/>
    <p:sldId id="316" r:id="rId69"/>
    <p:sldId id="322" r:id="rId70"/>
    <p:sldId id="321" r:id="rId71"/>
    <p:sldId id="320" r:id="rId72"/>
    <p:sldId id="319" r:id="rId73"/>
    <p:sldId id="318" r:id="rId7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9" autoAdjust="0"/>
    <p:restoredTop sz="94660"/>
  </p:normalViewPr>
  <p:slideViewPr>
    <p:cSldViewPr>
      <p:cViewPr varScale="1">
        <p:scale>
          <a:sx n="68" d="100"/>
          <a:sy n="68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2019. 02. 11.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2019. 02. 11.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2019. 02. 11.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2019. 02. 11.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dirty="0"/>
              <a:t>Mikszáth Kálmán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Élete és művei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Idős korában  gyakran vonul vissza szülőfalujába melyet a tiszteletére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Mikszáthfalvának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neveztek el.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9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1910-ben halt meg Budapesten.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92696"/>
            <a:ext cx="435394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9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hu-HU" dirty="0"/>
              <a:t> A novella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>
                <a:latin typeface="Times New Roman" pitchFamily="18" charset="0"/>
              </a:rPr>
              <a:t>Kisepikai műfaj, röviden ábrázolt cselekmény jelenik meg benne.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94" y="2348880"/>
            <a:ext cx="617211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Cselekménye általában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lineálisan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halad egy szálon, időbeli váltások nélkül.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3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Általában kevés helyszínnel, kevés, röviden bemutatott szereplővel dolgozik, a történés rövid időt ölel fel.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8"/>
            <a:ext cx="5040560" cy="487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sorsokat mozgató lélekrajz mindkettőben kihagyásos, csak néhány érzelemre összpontosít.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6794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8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Ez jellemző a novella műfajra, hiszen a terjedelmi korlátok miatt nincs lehetőség összetett jellemek kidolgozására.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67345"/>
            <a:ext cx="5472608" cy="43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65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u-HU" altLang="hu-HU" dirty="0"/>
              <a:t>Mikszáth Kálmán novellái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hu-HU" altLang="hu-HU" dirty="0">
                <a:latin typeface="Times New Roman" pitchFamily="18" charset="0"/>
              </a:rPr>
              <a:t>Mikszáth novelláiban (a klasszikus novella szabályai szerint) mindig egy sorsfordító esemény áll a középpontban.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9360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Tót </a:t>
            </a:r>
            <a:r>
              <a:rPr lang="hu-HU" altLang="hu-HU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atyafiak</a:t>
            </a:r>
            <a:endParaRPr lang="hu-HU" altLang="hu-HU" sz="5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altLang="hu-HU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hosszabb elbeszélést tartalmaz (Az arany-kisasszony, Az a fekete folt, Lapaj a híres dudás, </a:t>
            </a:r>
            <a:r>
              <a:rPr lang="hu-HU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Jasztrabék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pusztulása).</a:t>
            </a:r>
          </a:p>
        </p:txBody>
      </p:sp>
    </p:spTree>
    <p:extLst>
      <p:ext uri="{BB962C8B-B14F-4D97-AF65-F5344CB8AC3E}">
        <p14:creationId xmlns:p14="http://schemas.microsoft.com/office/powerpoint/2010/main" val="2532961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Hősei a világtól elzártan élő emberek: Lapaj, a csősz, aki a terményekre vigyáz,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Jasztrabék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aki rablóvezér, vagy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Olej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Tamás juhász.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3342543" cy="44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1847-ben született a Nógrád megyei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Szklabonyán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(mai Szlovákia). Apja kisbirtokos, anyja lelkész családból származott.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44548"/>
            <a:ext cx="7887418" cy="35566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Ezek az emberek kívülről durvának, faragatlannak tűnnek, az emberek gyakran előítéletekkel vannak velük kapcsolatban.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6832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19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Azonban olyat tesznek, ami ennek ellent mond: Lapaj eladja dudáját, hogy egy gyermeket felnevelhessen.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17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1152128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hu-HU" sz="4800" b="1" dirty="0">
                <a:latin typeface="Times New Roman" pitchFamily="18" charset="0"/>
                <a:cs typeface="Times New Roman" pitchFamily="18" charset="0"/>
              </a:rPr>
              <a:t>Az a fekete folt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8AB514F-7D8E-48B9-B7C5-2042EBD5D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8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9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mű főhőse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Olej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Tamás, 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brezinai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bacsa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(juhász), akit durva, érzéketlen emberek tartanak, aki még felesége temetésén sem sírt, akit csak a juhai érdekelnek.</a:t>
            </a:r>
          </a:p>
          <a:p>
            <a:pPr marL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műből kiderül, hogy valójában nagyon szerette feleségét, még 16 évvel a halála után sem telik el úgy nap, hogy ne gondolna rá.</a:t>
            </a:r>
          </a:p>
        </p:txBody>
      </p:sp>
    </p:spTree>
    <p:extLst>
      <p:ext uri="{BB962C8B-B14F-4D97-AF65-F5344CB8AC3E}">
        <p14:creationId xmlns:p14="http://schemas.microsoft.com/office/powerpoint/2010/main" val="3656090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mű hosszan írja le, hogy milyen a viszonya a juhaihoz, szinte név szerint ismeri mindegyiket, saját lányához való viszonyát is úgy jellemzi a mű, hogy csak egy kicsit szereti jobban, mint legkedvesebb juhát.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DAB8872-8285-411E-890F-C666ADFB4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20"/>
            <a:ext cx="7344816" cy="41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30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680520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történetben a fordulatot a vadász megjelenése okozza, a magabiztosan viselkedő ifjúról kiderül, hogy maga 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Taláry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herceg az, az akol tulajdonosa. Az is nyilvánvaló, hogy tetszik neki Anika.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DF485AD-79E1-4441-BAAF-89030C830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6523"/>
            <a:ext cx="3600400" cy="63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herceg Anikáért cserébe felajánlja az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aklot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ami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Olej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számára a világ minden kincsét jelenti. 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bacsa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ekkor meginog, és arra céloz, hogy a tudtán kívül kellett volna intéznie ezt a hercegnek.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FBE1BFB-A086-4A77-A279-8C7BCCE50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84616"/>
            <a:ext cx="5040560" cy="449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74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Így is cselekszik, apja távollétében szökteti meg a lányt.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Olej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Tamást gyötri a bűntudat, inkább felgyújtja az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aklot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 juhokkal együtt, de nem tud együtt élni 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tisztességtelenül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szerzett vagyonnal.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E03AF20-E96E-4955-A633-B5DB6D343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09660"/>
            <a:ext cx="6441504" cy="42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91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jó palócok</a:t>
            </a:r>
          </a:p>
          <a:p>
            <a:pPr marL="0" indent="0" algn="ctr">
              <a:buNone/>
            </a:pPr>
            <a:endParaRPr lang="hu-HU" altLang="hu-HU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rövidebb történetet tartalmaz. Hősei falusi emberek, egymással is kapcsolatban állnak, több szereplő több novellában is feltűnik.</a:t>
            </a:r>
          </a:p>
        </p:txBody>
      </p:sp>
    </p:spTree>
    <p:extLst>
      <p:ext uri="{BB962C8B-B14F-4D97-AF65-F5344CB8AC3E}">
        <p14:creationId xmlns:p14="http://schemas.microsoft.com/office/powerpoint/2010/main" val="432402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hu-HU" altLang="hu-HU" dirty="0">
                <a:latin typeface="Times New Roman" pitchFamily="18" charset="0"/>
              </a:rPr>
              <a:t>A parasztok tiszta emberek, mentesek a magasabb kultúra álságaitól. Nagy hangsúlyt kapnak a becsületesség és a népi babonák.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3"/>
            <a:ext cx="6840760" cy="45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8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környéket a magyar palócok és a szlovákok, akit tótoknak neveztek, lakták.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696744" cy="531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8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Mikszáth gyermekkorát ezen a vidéken tölti, így ismeri ezeket az embereket, de a helyszínek: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Gózon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Bodok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kitalált települések.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60848"/>
            <a:ext cx="59436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47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hu-HU" b="1" dirty="0"/>
              <a:t>Bede Anna tartozása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418" y="3031112"/>
            <a:ext cx="8229600" cy="2908623"/>
          </a:xfrm>
        </p:spPr>
        <p:txBody>
          <a:bodyPr/>
          <a:lstStyle/>
          <a:p>
            <a:pPr marL="0" indent="0" algn="just">
              <a:buNone/>
            </a:pPr>
            <a:r>
              <a:rPr lang="hu-HU" b="1" u="sng" dirty="0"/>
              <a:t>A cím</a:t>
            </a:r>
          </a:p>
          <a:p>
            <a:pPr marL="0" indent="0" algn="just">
              <a:buNone/>
            </a:pPr>
            <a:r>
              <a:rPr lang="hu-HU" dirty="0"/>
              <a:t>A tartozás szó több dologra utal: anyagi tartozásra „édesanyám a kárt fizette ki”, és erkölcsi tartozásra: „én meg a vármegyénél szenvedem el helyette azt a fél esztendőt”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8E32258-736C-459D-A322-C62E1E7C1E5D}"/>
              </a:ext>
            </a:extLst>
          </p:cNvPr>
          <p:cNvSpPr txBox="1"/>
          <p:nvPr/>
        </p:nvSpPr>
        <p:spPr>
          <a:xfrm>
            <a:off x="456489" y="130333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Mire utal a címben szereplő tartozás szó?</a:t>
            </a:r>
          </a:p>
        </p:txBody>
      </p:sp>
    </p:spTree>
    <p:extLst>
      <p:ext uri="{BB962C8B-B14F-4D97-AF65-F5344CB8AC3E}">
        <p14:creationId xmlns:p14="http://schemas.microsoft.com/office/powerpoint/2010/main" val="6109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cím azért félrevezető, mert a mű elején azt gondoljuk, hogy a mű főhőse Anna, valójában azonban Erzsi jelenik meg a bíróságon Anna helyett.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68A0CE-7AE9-498C-AB41-7A75C80CE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6511202" cy="43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12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852936"/>
            <a:ext cx="8784976" cy="3816424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Nézőpont</a:t>
            </a:r>
          </a:p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elbeszélő külső nézőpontból írja le az eseményeket, egyes szám harmadik személyben. Az olvasó úgy érzi, mintha maga is a tárgyalóteremben lenne a részletes leírásoknak és a párbeszédes részeknek köszönhetően.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002FED1-C24B-4301-9E59-B9918209AA74}"/>
              </a:ext>
            </a:extLst>
          </p:cNvPr>
          <p:cNvSpPr txBox="1"/>
          <p:nvPr/>
        </p:nvSpPr>
        <p:spPr>
          <a:xfrm>
            <a:off x="457200" y="5486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 jellemző az elbeszélő nézőpontjára?</a:t>
            </a:r>
          </a:p>
        </p:txBody>
      </p:sp>
    </p:spTree>
    <p:extLst>
      <p:ext uri="{BB962C8B-B14F-4D97-AF65-F5344CB8AC3E}">
        <p14:creationId xmlns:p14="http://schemas.microsoft.com/office/powerpoint/2010/main" val="315378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Cselekmény</a:t>
            </a:r>
          </a:p>
          <a:p>
            <a:pPr marL="0" algn="just">
              <a:spcBef>
                <a:spcPts val="0"/>
              </a:spcBef>
              <a:buNone/>
            </a:pPr>
            <a:endParaRPr lang="hu-HU" b="1" u="sng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mű cselekménye egyetlen helyszínen játszódik, rövid idő alatt. Bede Erzsi jelenik meg 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bírák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előtt, hogy letöltse testvérére kirótt büntetést. Ám amikor kiderül személyazonossága, a testület hazaküldi azzal az indoklással, hogy bebizonyosodott Anna ártatlansága.</a:t>
            </a:r>
          </a:p>
        </p:txBody>
      </p:sp>
    </p:spTree>
    <p:extLst>
      <p:ext uri="{BB962C8B-B14F-4D97-AF65-F5344CB8AC3E}">
        <p14:creationId xmlns:p14="http://schemas.microsoft.com/office/powerpoint/2010/main" val="1979730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708920"/>
            <a:ext cx="8784976" cy="3744416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Szereplők jellemzése</a:t>
            </a:r>
          </a:p>
          <a:p>
            <a:pPr marL="0" algn="just">
              <a:spcBef>
                <a:spcPts val="0"/>
              </a:spcBef>
              <a:buNone/>
            </a:pPr>
            <a:endParaRPr lang="hu-HU" b="1" u="sng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Bede Annát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szeretője vitte bűnbe. Naiv volt, nem tudta, hogy bűnt követett el. A felmentő ítélete várta. Azt is megtudjuk, hogy a bűntudatba betegedett bele, és ez okozta a halálát is.  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6744127-B760-495B-A45A-9FABF00DE6AE}"/>
              </a:ext>
            </a:extLst>
          </p:cNvPr>
          <p:cNvSpPr txBox="1"/>
          <p:nvPr/>
        </p:nvSpPr>
        <p:spPr>
          <a:xfrm>
            <a:off x="192839" y="40466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Mit tudunk meg Anna jelleméről?</a:t>
            </a:r>
          </a:p>
        </p:txBody>
      </p:sp>
    </p:spTree>
    <p:extLst>
      <p:ext uri="{BB962C8B-B14F-4D97-AF65-F5344CB8AC3E}">
        <p14:creationId xmlns:p14="http://schemas.microsoft.com/office/powerpoint/2010/main" val="5395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924944"/>
            <a:ext cx="8784976" cy="3744416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Bede Erzsi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nővéréhez hasonlóan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naív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meg van győződve testvére ártatlanságáról, és a büntetést is vállalja helyette.  Külső megjelenéséből is az ártatlanság sugárzik.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6744127-B760-495B-A45A-9FABF00DE6AE}"/>
              </a:ext>
            </a:extLst>
          </p:cNvPr>
          <p:cNvSpPr txBox="1"/>
          <p:nvPr/>
        </p:nvSpPr>
        <p:spPr>
          <a:xfrm>
            <a:off x="192839" y="40466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Mit tudunk meg Erzsi jelleméről?</a:t>
            </a:r>
          </a:p>
        </p:txBody>
      </p:sp>
    </p:spTree>
    <p:extLst>
      <p:ext uri="{BB962C8B-B14F-4D97-AF65-F5344CB8AC3E}">
        <p14:creationId xmlns:p14="http://schemas.microsoft.com/office/powerpoint/2010/main" val="26411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839" y="2060848"/>
            <a:ext cx="8507288" cy="3384376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A bírákat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mű eleje rideg, mogorva embereknek írja le. Erzsi megjelenésével azonban folyamatosan megenyhülnek, részvétet mutatnak. A mű végén kiderül róluk, hogy együttérzők, kegyes hazugsággal engedik el Erzsit, hogy ne gyötörje családját a bűntudat.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2B36731-11EB-4D6B-9E7C-04826B15F208}"/>
              </a:ext>
            </a:extLst>
          </p:cNvPr>
          <p:cNvSpPr txBox="1"/>
          <p:nvPr/>
        </p:nvSpPr>
        <p:spPr>
          <a:xfrm>
            <a:off x="192839" y="40466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Mit tudunk a </a:t>
            </a:r>
            <a:r>
              <a:rPr lang="hu-HU" sz="3200" dirty="0" err="1">
                <a:solidFill>
                  <a:srgbClr val="00B050"/>
                </a:solidFill>
              </a:rPr>
              <a:t>bírák</a:t>
            </a:r>
            <a:r>
              <a:rPr lang="hu-HU" sz="3200" dirty="0">
                <a:solidFill>
                  <a:srgbClr val="00B050"/>
                </a:solidFill>
              </a:rPr>
              <a:t> jelleméről?</a:t>
            </a:r>
          </a:p>
        </p:txBody>
      </p:sp>
    </p:spTree>
    <p:extLst>
      <p:ext uri="{BB962C8B-B14F-4D97-AF65-F5344CB8AC3E}">
        <p14:creationId xmlns:p14="http://schemas.microsoft.com/office/powerpoint/2010/main" val="42453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</a:t>
            </a:r>
            <a:r>
              <a:rPr lang="hu-HU" b="1" dirty="0" err="1"/>
              <a:t>bágyi</a:t>
            </a:r>
            <a:r>
              <a:rPr lang="hu-HU" b="1" dirty="0"/>
              <a:t> csoda, Szegény </a:t>
            </a:r>
            <a:r>
              <a:rPr lang="hu-HU" b="1" dirty="0" err="1"/>
              <a:t>Gélyi</a:t>
            </a:r>
            <a:r>
              <a:rPr lang="hu-HU" b="1" dirty="0"/>
              <a:t> János lovai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484784"/>
            <a:ext cx="8712968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két történetet összeköti, hogy azonosak a szereplői. A </a:t>
            </a:r>
            <a:r>
              <a:rPr lang="hu-HU" altLang="hu-HU" dirty="0" err="1">
                <a:latin typeface="Times New Roman" pitchFamily="18" charset="0"/>
                <a:cs typeface="Times New Roman" pitchFamily="18" charset="0"/>
              </a:rPr>
              <a:t>bágyi</a:t>
            </a: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 csodából megtudjuk, hogy hogyan csábította el </a:t>
            </a:r>
            <a:r>
              <a:rPr lang="hu-HU" altLang="hu-HU" dirty="0" err="1">
                <a:latin typeface="Times New Roman" pitchFamily="18" charset="0"/>
                <a:cs typeface="Times New Roman" pitchFamily="18" charset="0"/>
              </a:rPr>
              <a:t>Gélyi</a:t>
            </a: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 János Vér Klárát.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56992"/>
            <a:ext cx="3653068" cy="33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4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buNone/>
            </a:pP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A Szegény </a:t>
            </a:r>
            <a:r>
              <a:rPr lang="hu-HU" altLang="hu-HU" dirty="0" err="1">
                <a:latin typeface="Times New Roman" pitchFamily="18" charset="0"/>
                <a:cs typeface="Times New Roman" pitchFamily="18" charset="0"/>
              </a:rPr>
              <a:t>Gélyi</a:t>
            </a: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 János lovai pedig a kapcsolat végét meséli el, hogy hogyan lett öngyilkos </a:t>
            </a:r>
            <a:r>
              <a:rPr lang="hu-HU" altLang="hu-HU" dirty="0" err="1">
                <a:latin typeface="Times New Roman" pitchFamily="18" charset="0"/>
                <a:cs typeface="Times New Roman" pitchFamily="18" charset="0"/>
              </a:rPr>
              <a:t>Gélyi</a:t>
            </a:r>
            <a:r>
              <a:rPr lang="hu-HU" altLang="hu-HU" dirty="0">
                <a:latin typeface="Times New Roman" pitchFamily="18" charset="0"/>
                <a:cs typeface="Times New Roman" pitchFamily="18" charset="0"/>
              </a:rPr>
              <a:t> János: lovaival és feleségével együtt a szakadékba hajtott.</a:t>
            </a:r>
            <a:endParaRPr lang="hu-HU" dirty="0"/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36" y="1916832"/>
            <a:ext cx="6361889" cy="471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Tanulmányait Rimaszombaton majd Selmecbányán végzi.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538256" cy="244827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594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8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Vér Klára (mint azt a neve is sugallja, vér-&gt;szenvedély) megcsalja eredeti férjét, és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Gélyi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János feleségeként sem változik meg.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7632848" cy="44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29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Gélyi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János legfontosabb tulajdonsága a birtoklás utáni vágy. A szegény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Gélyi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János lovai bevezetőjében hosszan írja le, hogy milyen gonddal ápolja lovait. 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6984776" cy="43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1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lovaival és feleségével szemben is ugyan azt vallja: ha nem lehet teljesen az övé, akkor másé se lehessen. Ezért inkább mindent elpusztít: a szakadékba hajt.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3888432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13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hu-HU" sz="5400" dirty="0">
                <a:latin typeface="Times New Roman" pitchFamily="18" charset="0"/>
                <a:cs typeface="Times New Roman" pitchFamily="18" charset="0"/>
              </a:rPr>
              <a:t>Beszterce ostroma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1008764-4F51-4A90-B095-906A421EE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552728" cy="49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26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1512168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Beszterce ostroma című regényében a valóság és a képzelet keveredik.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8123E85A-A7BF-426D-AA6A-9FC536FB3BDA}"/>
              </a:ext>
            </a:extLst>
          </p:cNvPr>
          <p:cNvSpPr txBox="1">
            <a:spLocks/>
          </p:cNvSpPr>
          <p:nvPr/>
        </p:nvSpPr>
        <p:spPr>
          <a:xfrm>
            <a:off x="179512" y="1988840"/>
            <a:ext cx="5328592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buFont typeface="Arial" pitchFamily="34" charset="0"/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Pongrácz István valóban létezett, Mikszáth maga is találkozott vele, de sokat mesélt neki róla barátja Pongrácz Károly is.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7B1DF40-4DE1-40F1-9D0D-9256E1291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25550"/>
            <a:ext cx="3155736" cy="42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61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művet szokták „a magyar Don Quijote”-ként is emlegetni a főhősök és a mű témájának egyezése miatt.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E9CCAAA5-5336-44D7-85DC-9DBEE06CCB51}"/>
              </a:ext>
            </a:extLst>
          </p:cNvPr>
          <p:cNvSpPr txBox="1">
            <a:spLocks/>
          </p:cNvSpPr>
          <p:nvPr/>
        </p:nvSpPr>
        <p:spPr>
          <a:xfrm>
            <a:off x="156603" y="2060848"/>
            <a:ext cx="4127365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buFont typeface="Arial" pitchFamily="34" charset="0"/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műben konkrétan is megjelenik a spanyol regény, ajándékba kapja Pongrácz István, és nagy hatással van rá a mű.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4CE4FFB-3409-4BFE-B474-8D33E05D3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54" y="1628800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97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608512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Stílusa</a:t>
            </a:r>
          </a:p>
          <a:p>
            <a:pPr marL="0" algn="just">
              <a:spcBef>
                <a:spcPts val="0"/>
              </a:spcBef>
              <a:buNone/>
            </a:pPr>
            <a:endParaRPr lang="hu-HU" b="1" u="sng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műben a realista vonások vannak túlsúlyban, de megfigyelhetőek a romantikus vonások is (az őrülttel szembeni tisztelet, a felfokozott érzelmek).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89A10F2-A13A-490D-BF8D-15476CB68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3632891" cy="55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21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Szerkezet</a:t>
            </a:r>
          </a:p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mű több szálon halad, és az elbeszélés menetét kisebb-nagyobb anekdoták szakítják meg. </a:t>
            </a:r>
          </a:p>
          <a:p>
            <a:pPr marL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Anekdota: az anekdota rövid, humoros történet, mely többnyire közismert személyeket vagy történelmi eseményeket ír le. </a:t>
            </a:r>
          </a:p>
        </p:txBody>
      </p:sp>
    </p:spTree>
    <p:extLst>
      <p:ext uri="{BB962C8B-B14F-4D97-AF65-F5344CB8AC3E}">
        <p14:creationId xmlns:p14="http://schemas.microsoft.com/office/powerpoint/2010/main" val="1531537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Cselekmény</a:t>
            </a:r>
          </a:p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első fejezetben megismerjük főhősünket, Pongrácz Istvánt, 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nedeci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vár urát.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BE7CF58-C0A5-4F68-B211-7FDC9BCBE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74736"/>
            <a:ext cx="5267302" cy="39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9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Pongrácz István különc, aki a XIX. Században középkori erkölcsök és szokások szerint él. Egyrészről nevetséges idejétmúlt életmódja miatt, másrészről tiszteletet ébreszt magas eszményeivel.</a:t>
            </a:r>
          </a:p>
          <a:p>
            <a:pPr marL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körülötte lévők hasznot húznak belőle, a parasztok katonai szolgálataikért földet, ruhát kapnak,  és sok ingyenélő megtalálja körülötte a számításait.</a:t>
            </a:r>
          </a:p>
        </p:txBody>
      </p:sp>
    </p:spTree>
    <p:extLst>
      <p:ext uri="{BB962C8B-B14F-4D97-AF65-F5344CB8AC3E}">
        <p14:creationId xmlns:p14="http://schemas.microsoft.com/office/powerpoint/2010/main" val="226268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1871-ben Balassagyarmaton megismerkedik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Mauks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Ilonával, akit 1873-ban a család tiltása ellenére feleségül vesz. Pestre költöznek.</a:t>
            </a:r>
          </a:p>
          <a:p>
            <a:pPr algn="just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8352928" cy="483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56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eseménysort az indítja útjátra, hogy Estella – a vár úrnője –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akit Pongrácz István cirkuszosoktól vásárolt meg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– megszökik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Behenczy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Károllyal, az udvari orvossal. 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4A9F2D1-0E44-457A-9421-B42F94C86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88840"/>
            <a:ext cx="4599955" cy="45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42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Miután István megtudja, hogy Besztercére menekültek, először követeket küld, hogy adják ki neki a párt, majd miután küldöttségét elkergetik hadat üzen a városnak.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59A090-77D1-4B73-B400-D4EB743FB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32" y="2420888"/>
            <a:ext cx="6804248" cy="40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843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1224136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második fejezet egy másik szálon indul, 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Tronowszky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testvéreket mutatja be. 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335250D5-08EA-4801-92D4-9C9197A8D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755777"/>
              </p:ext>
            </p:extLst>
          </p:nvPr>
        </p:nvGraphicFramePr>
        <p:xfrm>
          <a:off x="179512" y="1576866"/>
          <a:ext cx="8712969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138233526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4076951148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3095564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3200" dirty="0"/>
                        <a:t>Péter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/>
                        <a:t>Gáspár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/>
                        <a:t>György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/>
                        <a:t>Gazdag viaszkereskedő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Gazdag juhtenyésztő, Emil édesapja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/>
                        <a:t>Elszegényedett orvos, Apolka édesapja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20942"/>
                  </a:ext>
                </a:extLst>
              </a:tr>
            </a:tbl>
          </a:graphicData>
        </a:graphic>
      </p:graphicFrame>
      <p:pic>
        <p:nvPicPr>
          <p:cNvPr id="7" name="Kép 6">
            <a:extLst>
              <a:ext uri="{FF2B5EF4-FFF2-40B4-BE49-F238E27FC236}">
                <a16:creationId xmlns:a16="http://schemas.microsoft.com/office/drawing/2014/main" id="{9EF662FE-E23A-46D4-9B06-91FB490CA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05916"/>
            <a:ext cx="1944216" cy="307186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E8124D5-147A-4A7F-849B-1EF4D2F82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63856"/>
            <a:ext cx="1944216" cy="302433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57D377B-494F-4E0E-AC14-90F7B56C5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05916"/>
            <a:ext cx="30924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73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3924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Miután György meghal, a 11 éves Apolka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Klivényi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János írnokhoz kerül, aki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cudarul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bánik vele. Később nagybátyjai fogadják be, akik elhalmozzák mindennel, csakhogy egymást felbosszantsák.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9A22813-A987-4987-8DA5-D37DA137A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95" y="404664"/>
            <a:ext cx="4248472" cy="56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2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Ennek azonban vége szakad, amikor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Miloszláv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(Gáspár fia) szerelmet vall a lányak.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84E49FB-F7E5-41AF-9322-FAFA62F66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6624736" cy="46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43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Apolka visszakerül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Klivényihez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aki feleségül akarja venni, Apolka kishíján öngyilkos lesz. Gyámot keresnek számára, de mivel senki sem fogadja be, Pongrácz Istvánnak adják Estella helyett túszul.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6A2FCCE-7131-49A0-95EC-482FF01C2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53505"/>
            <a:ext cx="3024336" cy="46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749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Pongrácz István nagyvonalúan bánik a lánnyal, taníttatja, játszótársakat kerít neki, és egyre jobban megkedveli, saját lányaként akarja törvényesíteni.</a:t>
            </a:r>
          </a:p>
          <a:p>
            <a:pPr marL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Még párbajozik is érte, mikor egy szomszéd nemes vállon csókolja. Napokig élet és halál között hever, csak Apolka tudja enyhíteni fájdalmát.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16889E-4BBB-424C-BFF6-350766D60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61048"/>
            <a:ext cx="4248472" cy="26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645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törvényesítési papírok kiállítójáról kiderül, hogy az ügyvéd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Miloszláv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(Emil) az, aki megkéri Apolka kezét. Pongrácz erre dühbe gurul, és börtönbe veti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Miloszlávot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akit csak csellel tudnak kiszabadítani. 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AE0F1C4-7C3F-4BA6-9DF0-1D483FA36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34034"/>
            <a:ext cx="6156176" cy="36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872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Miloszláv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rájön, hogy Pongrácz Istvánt csak a saját fegyverével győzheti le, rábeszéli Estellát, hogy menjen vissza, így Istvánnak ki kell adnia a túszt.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9B9AF3C-94A5-41C4-BE09-A852CF1AB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62" y="2492896"/>
            <a:ext cx="655787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138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Pongrácz István bármennyire magánál akarja tartani a lányt, saját erkölcsi kódexével ez ellentétes lenne. Apolka nélkül azonban nem akar élni, mérget vesz be, és meghal.</a:t>
            </a:r>
          </a:p>
          <a:p>
            <a:pPr marL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saját temetését is részletesen megtervezi, azt akarja, hogy a saját lován ülve temessék el, de végakaratát végül nem teljesítik.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9B90FA4-09EA-4A89-BB0E-B534B0802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509120"/>
            <a:ext cx="377406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2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Miután hiába keresett kiadót műveinek anyagi helyzete romlott. Nem nézhette Ilona nélkülözését, ezért elvált tőle.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560840" cy="493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144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Szereplők jellemzése</a:t>
            </a:r>
          </a:p>
          <a:p>
            <a:pPr marL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	Pongrácz Istvánról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mű elején még nem lehet eldönteni, hogy csak egy hóbortos nemes, vagy bolond, azonban a mű végére teljesen megbomlik elméje.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53EEAFB-38F6-4746-B41A-40655987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84" y="2731996"/>
            <a:ext cx="5256584" cy="39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642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Környezete képmutatóan belemegy játszadozásaiba, de csak kevesen tartanak ki végig mellette, végakaratát nem teljesítik. Szinte csak Apolka siratja meg.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0D1E96F-6686-42E5-B4E7-B92376CD3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03" y="2492896"/>
            <a:ext cx="7112497" cy="39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456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Szilárd erkölcsei, nagyvonalúsága emeli a környezete fölé, parasztjai szeretik, és Apolkát is bátran rá merik bízni, de nem idealizált figura, sokszor keményen megbünteti az illetlenül viselkedőket.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931D2E0-6B57-491A-8233-1FC14E6E7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89442"/>
            <a:ext cx="6131024" cy="40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908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5544616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Apolka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Miloszlávval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együtt) a tisztaságot jeleníti meg, aki jóságával és erényességével kiemelkedik a szereplők közül. Míg Pongrácz István a halálra ítélt múlt, addig a fiatal szerelmesek a bíztató jövő jelképei.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D384424-C220-487B-87FC-7CCCA0C14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487618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577D686-4B55-4A3E-AD19-AF223A361D45}"/>
              </a:ext>
            </a:extLst>
          </p:cNvPr>
          <p:cNvSpPr txBox="1"/>
          <p:nvPr/>
        </p:nvSpPr>
        <p:spPr>
          <a:xfrm>
            <a:off x="173298" y="5064602"/>
            <a:ext cx="8791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solidFill>
                  <a:srgbClr val="00B050"/>
                </a:solidFill>
              </a:rPr>
              <a:t>Nemcsak belső, de külső tulajdonságai is kiemelik környezetéből, amit jól mutat, hogy azért nem találnak számára gyámszülőket, mert túl szép, az asszonyok férjeiket féltik. </a:t>
            </a:r>
          </a:p>
        </p:txBody>
      </p:sp>
    </p:spTree>
    <p:extLst>
      <p:ext uri="{BB962C8B-B14F-4D97-AF65-F5344CB8AC3E}">
        <p14:creationId xmlns:p14="http://schemas.microsoft.com/office/powerpoint/2010/main" val="18257710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A külvilág szereplői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elszegényedett, elaljasodott, ingyenélő nemesek (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Behenczy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bárók), hirtelen meggazdagodott, sznob, gyűlölködő polgárok (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Trnowszky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-testvérek), számító és durva hivatalnokok (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Klivényi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József).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90CB596-796E-4772-B895-C8586D80D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79111"/>
            <a:ext cx="5472608" cy="38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762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</a:t>
            </a:r>
            <a:r>
              <a:rPr lang="hu-HU" dirty="0" err="1"/>
              <a:t>Zrínyiász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3888432" cy="51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747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romantika korában Zrínyi jelképes alak volt, például Kölcseynél: Zrínyi dala, Zrínyi második éneke.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33758"/>
            <a:ext cx="4051524" cy="56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195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Mikszáth stílusa elüt korának irodalmáétól, a romantikától és a realizmus fele közelít.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632848" cy="42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057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Zrínyi alakját Mikszáth Kálmán nem egy eposzban, hanem egy társadalmi szatírában használja fel.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1760" y="2492896"/>
            <a:ext cx="5450541" cy="29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703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XIX. századi Magyarország üres, kicsinyes és léha társadalmát marasztalja el.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1541382"/>
            <a:ext cx="6895743" cy="531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2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1878-ban Szegedre költözik, a Szegedi Naplónál kap állást, ahol első írói sikereit is eléri.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388424" cy="482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695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Egy isteni félreértés következtében Gábor arkangyal belelehel trombitájába és feltámasztja gróf Zrínyi Miklóst, valamint az ostromban vele pusztult katonáit.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48880"/>
            <a:ext cx="4536504" cy="42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61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/>
              <a:t>A feltámadás hírét követő kezdeti hitetlenkedés után a hazafias lelkesedés is gyorsan lelohad, az újságokban egykori hőstetteiket is kétségbe vonják. Közben mulatságos jelenetek sora zajlik.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08128"/>
            <a:ext cx="6427862" cy="457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030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/>
              <a:t>Mikszáth a szatíra torzító lencséjén át látja és láttatja a korabeli valóság politikai, kaszinói, üzleti életét.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344816" cy="46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586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Megjelenésekor a regény zajos sikert aratott. Sikerének </a:t>
            </a:r>
            <a:r>
              <a:rPr lang="hu-HU">
                <a:latin typeface="Times New Roman" pitchFamily="18" charset="0"/>
                <a:cs typeface="Times New Roman" pitchFamily="18" charset="0"/>
              </a:rPr>
              <a:t>alapja maga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 alapötlet és a regényen végighúzódó komikum.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39"/>
            <a:ext cx="6984776" cy="47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4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Miután anyagi helyzete rendeződik, ismét feleségül veszi Ilonát. A Kisfaludy Társaság, majd az Akadémia tagja lesz.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511154" cy="50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9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1890-es évektől sorra jelennek meg regényei, melyeknek mindegyike nagy sikert ér el.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1905000" cy="32004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2620433" cy="38254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00808"/>
            <a:ext cx="2448272" cy="35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6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1869</Words>
  <Application>Microsoft Office PowerPoint</Application>
  <PresentationFormat>Diavetítés a képernyőre (4:3 oldalarány)</PresentationFormat>
  <Paragraphs>118</Paragraphs>
  <Slides>73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73</vt:i4>
      </vt:variant>
    </vt:vector>
  </HeadingPairs>
  <TitlesOfParts>
    <vt:vector size="77" baseType="lpstr">
      <vt:lpstr>Arial</vt:lpstr>
      <vt:lpstr>Calibri</vt:lpstr>
      <vt:lpstr>Times New Roman</vt:lpstr>
      <vt:lpstr>Office-téma</vt:lpstr>
      <vt:lpstr>Mikszáth Kálmán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A novella</vt:lpstr>
      <vt:lpstr>PowerPoint-bemutató</vt:lpstr>
      <vt:lpstr>PowerPoint-bemutató</vt:lpstr>
      <vt:lpstr>PowerPoint-bemutató</vt:lpstr>
      <vt:lpstr>PowerPoint-bemutató</vt:lpstr>
      <vt:lpstr>Mikszáth Kálmán novellái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Bede Anna tartozása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bágyi csoda, Szegény Gélyi János lovai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Új Zrínyiász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Peter</cp:lastModifiedBy>
  <cp:revision>97</cp:revision>
  <dcterms:created xsi:type="dcterms:W3CDTF">2015-08-27T02:13:55Z</dcterms:created>
  <dcterms:modified xsi:type="dcterms:W3CDTF">2019-02-12T05:12:17Z</dcterms:modified>
</cp:coreProperties>
</file>